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5" r:id="rId3"/>
    <p:sldId id="258" r:id="rId5"/>
    <p:sldId id="266" r:id="rId6"/>
    <p:sldId id="306" r:id="rId7"/>
    <p:sldId id="282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7" r:id="rId18"/>
    <p:sldId id="319" r:id="rId19"/>
    <p:sldId id="318" r:id="rId20"/>
    <p:sldId id="320" r:id="rId21"/>
    <p:sldId id="283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8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65" y="2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3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8T09:46: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1 9472,'-6'8'4328,"5"-7"-4090,0 0 0,0 0 0,0 1 0,0-1 0,1 0 0,-1 1 0,0-1 0,1 0 0,-1 1 0,1-1 0,-1 4-1,-5 9 592,2-9-660,4-1-73,18 4 37,66 17 996,-61-19-1010,95 32 580,118 56-1,-224-89-591,54 25 174,-32-14-147,55 19 0,62 17 576,-81-28-550,-54-17 78,-13-6-211,0 0-1,1 0 0,-1 1 0,0-1 0,0 1 1,0 0-1,0 0 0,3 3 0,3 2-35,12 11-19,-8-6 65,-5-4-26,-7-8 458,2 4 670,0 3-3704,-1-26-4584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8T09:46: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9 8448,'-2'-2'679,"0"1"0,0 0 1,0 0-1,0 1 1,0-1-1,0 0 0,0 1 1,0-1-1,0 1 0,0 0 1,0 0-1,-4 0 0,16 19-337,75 118 102,-8-15-254,-19-38-329,-37-56 902,25 44 0,-45-70-693,-1 0 0,1 0 0,0 0 0,0 0 0,-1 0 0,1 0 0,-1 0 0,0 0 0,1 1 0,-1-1 0,0 0 0,0 0-1,0 0 1,-1 0 0,1 1 0,-1-1 0,1 0 0,-1 0 0,1 0 0,-1 0 0,0 0 0,0 0 0,0 0 0,0-1 0,-1 1 0,1 0 0,0 0 0,-1-1 0,1 1 0,-1-1 0,1 1 0,-1-1 0,0 0 0,-2 1 0,-4 4-125,0-1 0,-1-1 0,0 1 0,1-1 0,-2-1 0,-8 3 0,-63 21-4937,53-15 4342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8T09:46: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31 238 7808,'-1'0'214,"-1"1"-1,1 0 1,0-1 0,0 1 0,0-1 0,-1 1 0,1-1-1,0 1 1,-1-1 0,1 0 0,0 0 0,-1 0 0,1 0-1,0 0 1,-1 0 0,1 0 0,0 0 0,-1 0 0,1-1-1,-4 0 3180,18 2-2508,-1 0 0,23 6 1,-21-4-449,26 3 0,165-4 1155,-109-3-1002,542-2 1612,-620-5-2068,49 5 90,-63 3-284,4-2 1014,-15-9-664,4 8-274,-5-9 2,-1 1 0,0 0 0,-1 1 0,0 0 0,-1 1 0,0 0 0,-18-11 0,-62-33 44,-41-21-119,124 70 89,7 3-53,0 0 0,-1 1-1,1-1 1,-1 0-1,1 1 1,-1-1 0,1 1-1,-1-1 1,1 1 0,-4-1-1,19 16-159,154 100 170,-96-54 11,-46-37 0,47 32 0,-67-49 3,6 5 90,-12-12 211,-4 16-42,-52 84-54,50-88-254,-1 0 1,1 0-1,-2-1 1,0 0-1,0 0 1,-1-1-1,-14 13 1,19-20-245,1 0 1,-1-1-1,1 0 1,-1 1-1,0-1 0,0-1 1,0 1-1,0 0 1,0-1-1,0 0 0,-8 1 1,9-2-190,-1 0 0,1 0-1,-1 0 1,1-1 0,-1 0 0,1 1 0,-1-1 0,1-1 0,-1 1 0,1 0 0,0-1-1,0 1 1,0-1 0,0 0 0,0 0 0,-3-3 0,-16-20-1014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8T09:46: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13 534 4608,'-13'30'12970,"43"-30"-12373,-11-1-232,1-2-1,-1 0 0,0-1 0,-1-1 0,19-7 1,-27 9-220,10-5 250,-1 0 1,20-12-1,-22 11-290,9-8 163,0 0 0,-1-2 0,44-42 1,-43 37-164,-4 6-21,24-15-1,6-5 198,-27 17-190,-12 9-34,0 1 0,28-17 0,0 12 237,-19 9-439,-8 2 237,-2 0 1,1-1-1,0 0 1,-1-1-1,19-15 1,-4 5 88,-23 15-170,0-1 0,-1 1 0,1-1 0,0 1 1,-1-1-1,0 0 0,1 0 0,-1-1 0,0 1 0,-1-1 0,4-4 0,-1 0 8,-4 7-8,0 0 0,0 0 0,-1 0 0,1 0 0,0-1-1,-1 1 1,1 0 0,-1 0 0,1-1 0,-1 1 0,0 0-1,1-3 1,-1 4-106,0-1 0,0 1 0,0-1-1,0 1 1,0 0 0,0-1 0,0 1-1,0 0 1,0-1 0,0 1 0,0-1-1,0 1 1,-1 0 0,1-1 0,0 1 0,0 0-1,0-1 1,0 1 0,-1 0 0,1-1-1,0 1 1,0 0 0,-1-1 0,-14-22-18323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8T09:46: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10112,'0'0'296,"0"1"1,0-1 0,-1 1 0,1-1 0,0 1-1,0-1 1,0 1 0,0 0 0,0-1-1,0 1 1,0-1 0,0 1 0,0-1 0,1 1-1,-1-1 1,0 1 0,0 0 0,0-1-1,0 1 1,1-1 0,-1 0 0,0 1 0,1-1-1,-1 1 1,0-1 0,1 1 0,16 9 1612,24 1-1698,38 6 841,23 4 34,-77-17-780,-12-1-161,0-1 0,17 0 1,-18-1-76,-1 0 1,21 5 0,-19-4 41,1 1 0,25 0 1,-39-3-166,1 0 138,0 0-72,0 0 0,0 0-1,0 0 1,0 0 0,-1 0 0,1 0 0,0 0-1,0 0 1,0 0 0,0 0 0,0 0-1,0 1 1,-1-1 0,1 0 0,0 1 0,0-1-1,0 1 1,-1-1 0,1 1 0,0-1 0,-1 1-1,1-1 1,0 1 0,-1 0 0,1-1 0,-1 1-1,1 0 1,-1 0 0,1-1 0,-1 1 0,0 0-1,1 0 1,-1 0 0,0 0 0,1-1 0,-1 1-1,0 0 1,0 0 0,0 1 0,0 3 45,-1 0 0,0 0 0,0-1 1,0 1-1,0-1 0,-3 5 0,0 3-54,-15 78 71,0 4 15,8-52-67,6-21 69,-13 38 1,13-46-160,1 0-1,0 1 1,1-1 0,1 1-1,0 0 1,1-1 0,0 22-1,4-65-15121,-3-11 13243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8T09:46: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116 63 8192,'-1'0'180,"0"0"-1,0 0 1,-1 0 0,1 0 0,0 0 0,-1 0 0,1 0-1,0 0 1,-1 1 0,1-1 0,0 0 0,0 1 0,-1-1-1,1 1 1,0 0 0,0-1 0,0 1 0,0 0-1,0-1 1,0 1 0,0 0 0,0 0 0,0 0 0,0 0-1,0 0 1,1 0 0,-1 0 0,0 0 0,1 1 0,-1-1-1,0 2 1,-10 17 235,0-2-248,2 1 0,0 0 1,1 1-1,1 0 0,-7 28 1,9-19-36,1 1-1,1 0 1,2 0 0,1 0 0,1 0-1,2 0 1,1 0 0,1-1-1,12 39 1,-13-57-6,0 0-1,0-1 1,1 1-1,12 17 1,-15-25-77,0 0 1,0 0-1,1-1 1,-1 1 0,1-1-1,-1 0 1,1 0-1,6 4 1,-8-5-19,1-1 0,0 1 0,-1-1 0,1 1 0,0-1 0,-1 1 0,1-1 0,0 0 0,0 0 0,-1 0 0,1 0 1,0 0-1,0 0 0,-1-1 0,1 1 0,0 0 0,0-1 0,2 0 0,2-3-64,0 1 1,0-1-1,0 0 0,0 0 1,0-1-1,-1 0 0,1 0 1,-2 0-1,1 0 0,0-1 1,3-7-1,5-7-70,19-44 1,-18 34 293,-2 0 1,-2-1-1,-1 0 1,-1-1-1,-1 0 1,-2 0-1,-1 0 0,-2-1 1,-3-57-1,0 76 105,-1 0 0,0 0 0,-1 1 0,-8-24 0,9 33-204,0 0 0,0-1-1,0 1 1,-1 0 0,0 0 0,0 1 0,0-1-1,0 1 1,-1-1 0,1 1 0,-1 0-1,0 0 1,0 1 0,0-1 0,0 1 0,-8-4-1,7 4-36,-1 1 0,1-1 0,-1 1 0,1 0 0,-1 0 0,1 0 0,-1 1 0,0 0 0,1 0 0,-1 1 0,1-1 0,-10 3 0,12-2-230,0 0 1,0 0 0,1 0 0,-1 0 0,0 0 0,1 1 0,-1-1-1,1 1 1,-1 0 0,1-1 0,0 1 0,0 0 0,0 0 0,0 1 0,0-1-1,0 0 1,1 1 0,-1-1 0,1 1 0,-1-1 0,1 1 0,0 0-1,0-1 1,0 1 0,0 6 0,0-6-425,1 0 0,1 0 0,-1 0 0,0 1 0,1-1 0,-1 0-1,1 0 1,0 0 0,0 0 0,1 0 0,-1 0 0,0 0 0,1 0 0,0-1 0,0 1 0,-1-1 0,4 3-1,9 8-722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8T09:46: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47 9856,'0'11'3680,"-10"-11"-2848,10-15 1983,5 11-1855,-5 0 544,0 8-1376,0 0-160,18-27-10719,-10 3 9759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8T09:46: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 3 7552,'0'1'231,"1"-1"1,-1 0 0,1 1-1,-1-1 1,1 1-1,-1-1 1,1 0-1,-1 1 1,1-1 0,-1 0-1,1 1 1,0-1-1,-1 0 1,1 0-1,0 0 1,-1 0 0,1 1-1,-1-1 1,1 0-1,0 0 1,-1 0-1,1 0 1,0-1 0,-1 1-1,1 0 1,0 0-1,-1 0 1,1 0 0,-1-1-1,1 1 1,0 0-1,-1 0 1,1-1-1,-1 1 1,1-1 0,-1 1-1,1 0 1,-1-1-1,1 1 1,-1-1-1,0 1 1,1-1 0,-1 1-1,1-2 1,0 4-255,-1-1 1,1 1 0,0 0-1,-1-1 1,1 1-1,-1 0 1,1-1 0,-1 1-1,0 2 1,-2 26 34,-1-1 1,-1 0-1,-15 50 1,4-17 70,-11 65 109,23-113-5,2-9-104,0-1 0,0 1 0,0-1 1,0 1-1,1-1 0,0 9 0,0-12-61,0-1-1,1 1 1,-1 0-1,0-1 0,0 1 1,1 0-1,-1-1 0,0 1 1,1 0-1,-1-1 0,1 1 1,-1 0-1,1-1 0,-1 1 1,1-1-1,-1 1 0,1-1 1,0 1-1,1 0 17,-1-1-1,1 1 1,-1-1-1,0 1 1,1-1 0,-1 0-1,1 0 1,-1 0-1,1 0 1,-1 0 0,1 0-1,-1 0 1,2-1-1,18-3 447,36-13 0,-38 10-357,0 1 0,33-5 1,-48 10-123,36-3 324,-1-1 1,0-3-1,53-17 0,-81 24-174,-9 1-128,-1 0-1,0 0 1,0 0 0,0 0-1,1 0 1,-1 0 0,0-1-1,0 1 1,0 0 0,1-1-1,-1 1 1,0-1 0,0 1-1,2-2 1,-3 2 16,1-1-51,-1 1-68,0 0 0,1 0-1,-1 0 1,0 0 0,0 0 0,0 0 0,1 0 0,-1 0 0,0 0-1,0 0 1,0 0 0,1-1 0,-1 1 0,0 0 0,0 0-1,0 0 1,0 0 0,0 0 0,1-1 0,-1 1 0,0 0-1,0 0 1,0 0 0,0 0 0,0-1 0,0 1 0,0 0 0,0 0-1,0 0 1,1-1 0,-1 1 0,0 0 0,0 0 0,0 0-1,0-1 1,0 1 0,0 0 0,0 0 0,0 0 0,-1-1-1,1 1 1,0 0 0,0 0 0,0 0 0,0-1 0,0 1 0,0 0-1,0 0 1,0 0 0,0 0 0,-1-1 0,-3-4-932,0-5 506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8T09:46: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9472,'3'69'9223,"11"43"-7035,-1-9-1626,6 113 339,27 218 208,-31-357-932,-9-49 8,-1 0-1,3 53 1,-8-66-283,0-10-304,1 0 0,-1 1 0,-1-1 0,1 0 0,-1 1 0,-2 8 0,-6 3-233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>
            <a:fillRect/>
          </a:stretch>
        </p:blipFill>
        <p:spPr>
          <a:xfrm>
            <a:off x="4419600" y="940460"/>
            <a:ext cx="7772400" cy="59175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2352675" y="1908631"/>
            <a:ext cx="3448050" cy="2162175"/>
          </a:xfrm>
          <a:custGeom>
            <a:avLst/>
            <a:gdLst>
              <a:gd name="connsiteX0" fmla="*/ 0 w 3448050"/>
              <a:gd name="connsiteY0" fmla="*/ 0 h 2162175"/>
              <a:gd name="connsiteX1" fmla="*/ 3448050 w 3448050"/>
              <a:gd name="connsiteY1" fmla="*/ 0 h 2162175"/>
              <a:gd name="connsiteX2" fmla="*/ 3448050 w 3448050"/>
              <a:gd name="connsiteY2" fmla="*/ 2162175 h 2162175"/>
              <a:gd name="connsiteX3" fmla="*/ 0 w 3448050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162175">
                <a:moveTo>
                  <a:pt x="0" y="0"/>
                </a:moveTo>
                <a:lnTo>
                  <a:pt x="3448050" y="0"/>
                </a:lnTo>
                <a:lnTo>
                  <a:pt x="3448050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6629400" y="3727906"/>
            <a:ext cx="3448050" cy="2162175"/>
          </a:xfrm>
          <a:custGeom>
            <a:avLst/>
            <a:gdLst>
              <a:gd name="connsiteX0" fmla="*/ 0 w 3448050"/>
              <a:gd name="connsiteY0" fmla="*/ 0 h 2162175"/>
              <a:gd name="connsiteX1" fmla="*/ 3448050 w 3448050"/>
              <a:gd name="connsiteY1" fmla="*/ 0 h 2162175"/>
              <a:gd name="connsiteX2" fmla="*/ 3448050 w 3448050"/>
              <a:gd name="connsiteY2" fmla="*/ 2162175 h 2162175"/>
              <a:gd name="connsiteX3" fmla="*/ 0 w 3448050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162175">
                <a:moveTo>
                  <a:pt x="0" y="0"/>
                </a:moveTo>
                <a:lnTo>
                  <a:pt x="3448050" y="0"/>
                </a:lnTo>
                <a:lnTo>
                  <a:pt x="3448050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4.pn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3413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zh-CN" altLang="en-US" sz="3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  <a:endParaRPr lang="en-US" altLang="zh-CN" sz="6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customXml" Target="../ink/ink1.xml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7" Type="http://schemas.openxmlformats.org/officeDocument/2006/relationships/notesSlide" Target="../notesSlides/notesSlide15.xml"/><Relationship Id="rId26" Type="http://schemas.openxmlformats.org/officeDocument/2006/relationships/slideLayout" Target="../slideLayouts/slideLayout4.xml"/><Relationship Id="rId25" Type="http://schemas.openxmlformats.org/officeDocument/2006/relationships/image" Target="../media/image38.png"/><Relationship Id="rId24" Type="http://schemas.openxmlformats.org/officeDocument/2006/relationships/customXml" Target="../ink/ink9.xml"/><Relationship Id="rId23" Type="http://schemas.openxmlformats.org/officeDocument/2006/relationships/image" Target="../media/image37.png"/><Relationship Id="rId22" Type="http://schemas.openxmlformats.org/officeDocument/2006/relationships/customXml" Target="../ink/ink8.xml"/><Relationship Id="rId21" Type="http://schemas.openxmlformats.org/officeDocument/2006/relationships/image" Target="../media/image36.png"/><Relationship Id="rId20" Type="http://schemas.openxmlformats.org/officeDocument/2006/relationships/customXml" Target="../ink/ink7.xml"/><Relationship Id="rId2" Type="http://schemas.openxmlformats.org/officeDocument/2006/relationships/image" Target="../media/image24.png"/><Relationship Id="rId19" Type="http://schemas.openxmlformats.org/officeDocument/2006/relationships/image" Target="../media/image35.png"/><Relationship Id="rId18" Type="http://schemas.openxmlformats.org/officeDocument/2006/relationships/customXml" Target="../ink/ink6.xml"/><Relationship Id="rId17" Type="http://schemas.openxmlformats.org/officeDocument/2006/relationships/image" Target="../media/image34.png"/><Relationship Id="rId16" Type="http://schemas.openxmlformats.org/officeDocument/2006/relationships/customXml" Target="../ink/ink5.xml"/><Relationship Id="rId15" Type="http://schemas.openxmlformats.org/officeDocument/2006/relationships/image" Target="../media/image33.png"/><Relationship Id="rId14" Type="http://schemas.openxmlformats.org/officeDocument/2006/relationships/customXml" Target="../ink/ink4.xml"/><Relationship Id="rId13" Type="http://schemas.openxmlformats.org/officeDocument/2006/relationships/image" Target="../media/image32.png"/><Relationship Id="rId12" Type="http://schemas.openxmlformats.org/officeDocument/2006/relationships/customXml" Target="../ink/ink3.xml"/><Relationship Id="rId11" Type="http://schemas.openxmlformats.org/officeDocument/2006/relationships/image" Target="../media/image31.png"/><Relationship Id="rId10" Type="http://schemas.openxmlformats.org/officeDocument/2006/relationships/customXml" Target="../ink/ink2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5.xml"/><Relationship Id="rId2" Type="http://schemas.openxmlformats.org/officeDocument/2006/relationships/tags" Target="../tags/tag1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75030" y="2341880"/>
            <a:ext cx="9125585" cy="1568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zh-CN" sz="4800" b="1" dirty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基于深度学习的上证50</a:t>
            </a:r>
            <a:r>
              <a:rPr lang="en-US" altLang="zh-CN" sz="4800" b="1" dirty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ETF</a:t>
            </a:r>
            <a:r>
              <a:rPr lang="zh-CN" altLang="zh-CN" sz="4800" b="1" dirty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期权隐含波动率预测与套利</a:t>
            </a:r>
            <a:r>
              <a:rPr lang="zh-CN" altLang="zh-CN" sz="4800" b="1" dirty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策略</a:t>
            </a:r>
            <a:endParaRPr lang="zh-CN" altLang="zh-CN" sz="4800" b="1" dirty="0">
              <a:solidFill>
                <a:srgbClr val="000000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62272" y="4033039"/>
            <a:ext cx="416937" cy="416934"/>
            <a:chOff x="891974" y="4415843"/>
            <a:chExt cx="450443" cy="450443"/>
          </a:xfrm>
        </p:grpSpPr>
        <p:sp>
          <p:nvSpPr>
            <p:cNvPr id="10" name="椭圆 9"/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" name="椭圆 39"/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433078" y="4100318"/>
            <a:ext cx="489956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400" dirty="0">
                <a:solidFill>
                  <a:srgbClr val="2C3E50"/>
                </a:solidFill>
              </a:rPr>
              <a:t>成员：范宇轩</a:t>
            </a:r>
            <a:endParaRPr lang="en-US" altLang="zh-CN" sz="1400" dirty="0">
              <a:solidFill>
                <a:srgbClr val="2C3E50"/>
              </a:solidFill>
            </a:endParaRPr>
          </a:p>
          <a:p>
            <a:r>
              <a:rPr lang="zh-CN" altLang="en-US" sz="1400" dirty="0">
                <a:solidFill>
                  <a:srgbClr val="2C3E50"/>
                </a:solidFill>
              </a:rPr>
              <a:t>指导老师：潘乔</a:t>
            </a:r>
            <a:endParaRPr lang="en-US" altLang="zh-CN" sz="1400" dirty="0">
              <a:solidFill>
                <a:srgbClr val="2C3E5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74713" y="18526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开题报告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740503" y="450599"/>
            <a:ext cx="653095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2.1 </a:t>
            </a:r>
            <a:r>
              <a:rPr lang="zh-CN" altLang="en-US" sz="2800" dirty="0"/>
              <a:t>上证</a:t>
            </a:r>
            <a:r>
              <a:rPr lang="en-US" altLang="zh-CN" sz="2800" dirty="0"/>
              <a:t>50ETF</a:t>
            </a:r>
            <a:r>
              <a:rPr lang="zh-CN" altLang="en-US" sz="2800" dirty="0"/>
              <a:t>期权</a:t>
            </a:r>
            <a:r>
              <a:rPr lang="zh-CN" altLang="zh-CN" sz="2800" dirty="0"/>
              <a:t>数据</a:t>
            </a:r>
            <a:r>
              <a:rPr lang="zh-CN" altLang="en-US" sz="2800" dirty="0"/>
              <a:t>的收集与</a:t>
            </a:r>
            <a:r>
              <a:rPr lang="zh-CN" altLang="zh-CN" sz="2800" dirty="0"/>
              <a:t>预处理</a:t>
            </a:r>
            <a:endParaRPr lang="zh-CN" altLang="zh-CN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5724" y="2881512"/>
            <a:ext cx="8373276" cy="32700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159" y="1243982"/>
            <a:ext cx="2476565" cy="50402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740503" y="450599"/>
            <a:ext cx="519244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2.2  </a:t>
            </a:r>
            <a:r>
              <a:rPr lang="zh-CN" altLang="zh-CN" sz="2800" dirty="0"/>
              <a:t>构造</a:t>
            </a:r>
            <a:r>
              <a:rPr lang="zh-CN" altLang="en-US" sz="2800" dirty="0"/>
              <a:t>隐含波动率预测</a:t>
            </a:r>
            <a:r>
              <a:rPr lang="zh-CN" altLang="zh-CN" sz="2800" dirty="0"/>
              <a:t>样本集</a:t>
            </a:r>
            <a:endParaRPr lang="zh-CN" altLang="zh-CN" sz="28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2051" y="1168513"/>
            <a:ext cx="3788328" cy="244390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400" y="3905873"/>
            <a:ext cx="5263381" cy="128999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327" y="1081425"/>
            <a:ext cx="2547324" cy="5061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740503" y="450599"/>
            <a:ext cx="519244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2.2  </a:t>
            </a:r>
            <a:r>
              <a:rPr lang="zh-CN" altLang="zh-CN" sz="2800" dirty="0"/>
              <a:t>构造</a:t>
            </a:r>
            <a:r>
              <a:rPr lang="zh-CN" altLang="en-US" sz="2800" dirty="0"/>
              <a:t>隐含波动率预测</a:t>
            </a:r>
            <a:r>
              <a:rPr lang="zh-CN" altLang="zh-CN" sz="2800" dirty="0"/>
              <a:t>样本集</a:t>
            </a:r>
            <a:endParaRPr lang="zh-CN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0542" y="950016"/>
            <a:ext cx="8624091" cy="5455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82" y="1158642"/>
            <a:ext cx="2547324" cy="5061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23" y="1208067"/>
            <a:ext cx="3488963" cy="5051104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740503" y="450599"/>
            <a:ext cx="617027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2.3 </a:t>
            </a:r>
            <a:r>
              <a:rPr lang="zh-CN" altLang="en-US" sz="2800" dirty="0"/>
              <a:t>隐含波动率预测模型的构建与训练</a:t>
            </a:r>
            <a:endParaRPr lang="zh-CN" altLang="zh-CN" sz="2800" dirty="0"/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23" y="1014124"/>
            <a:ext cx="3695700" cy="576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068" y="1208067"/>
            <a:ext cx="9781070" cy="48279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740503" y="450599"/>
            <a:ext cx="617027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2.3 </a:t>
            </a:r>
            <a:r>
              <a:rPr lang="zh-CN" altLang="en-US" sz="2800" dirty="0"/>
              <a:t>隐含波动率预测模型的构建与训练</a:t>
            </a:r>
            <a:endParaRPr lang="zh-CN" altLang="zh-CN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5720" y="105569"/>
            <a:ext cx="5253760" cy="33234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607" y="4276777"/>
            <a:ext cx="2149985" cy="217720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7439211" y="712209"/>
            <a:ext cx="1106500" cy="375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8267607" y="599355"/>
            <a:ext cx="1299015" cy="3865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7853082" y="653143"/>
            <a:ext cx="1162946" cy="3811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8692899" y="599355"/>
            <a:ext cx="1342449" cy="3865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503" y="1402873"/>
            <a:ext cx="3488963" cy="5051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3431417" y="479628"/>
            <a:ext cx="555152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2.3  </a:t>
            </a:r>
            <a:r>
              <a:rPr lang="zh-CN" altLang="zh-CN" sz="2800" dirty="0"/>
              <a:t>与其他深度学习方法进行对比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9845" y="68210"/>
            <a:ext cx="7034663" cy="33688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45" y="4132920"/>
            <a:ext cx="3309344" cy="1785304"/>
          </a:xfrm>
          <a:prstGeom prst="rect">
            <a:avLst/>
          </a:prstGeom>
        </p:spPr>
      </p:pic>
      <p:sp>
        <p:nvSpPr>
          <p:cNvPr id="14" name="箭头: 下 13"/>
          <p:cNvSpPr/>
          <p:nvPr/>
        </p:nvSpPr>
        <p:spPr>
          <a:xfrm>
            <a:off x="3281509" y="2925910"/>
            <a:ext cx="676195" cy="1098816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14"/>
          <p:cNvSpPr/>
          <p:nvPr/>
        </p:nvSpPr>
        <p:spPr>
          <a:xfrm>
            <a:off x="6779749" y="2482574"/>
            <a:ext cx="840566" cy="1703851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507" y="4628232"/>
            <a:ext cx="1849827" cy="108029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334" y="4628232"/>
            <a:ext cx="1849827" cy="108029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1692" y="3479006"/>
            <a:ext cx="740248" cy="46809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3905" y="3935130"/>
            <a:ext cx="255821" cy="533414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6185" y="4422993"/>
            <a:ext cx="1431509" cy="58240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1692" y="4924668"/>
            <a:ext cx="1903293" cy="1877770"/>
          </a:xfrm>
          <a:prstGeom prst="rect">
            <a:avLst/>
          </a:prstGeom>
        </p:spPr>
      </p:pic>
      <p:grpSp>
        <p:nvGrpSpPr>
          <p:cNvPr id="38" name="组合 37"/>
          <p:cNvGrpSpPr/>
          <p:nvPr/>
        </p:nvGrpSpPr>
        <p:grpSpPr>
          <a:xfrm>
            <a:off x="9597037" y="5343546"/>
            <a:ext cx="410400" cy="273960"/>
            <a:chOff x="7906123" y="5314517"/>
            <a:chExt cx="41040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r:id="rId8" p14:bwMode="auto">
              <p14:nvContentPartPr>
                <p14:cNvPr id="34" name="墨迹 33"/>
                <p14:cNvContentPartPr/>
                <p14:nvPr/>
              </p14:nvContentPartPr>
              <p14:xfrm>
                <a:off x="7906123" y="5314517"/>
                <a:ext cx="363240" cy="167040"/>
              </p14:xfrm>
            </p:contentPart>
          </mc:Choice>
          <mc:Fallback xmlns="">
            <p:pic>
              <p:nvPicPr>
                <p:cNvPr id="34" name="墨迹 33"/>
              </p:nvPicPr>
              <p:blipFill>
                <a:blip r:embed="rId9"/>
              </p:blipFill>
              <p:spPr>
                <a:xfrm>
                  <a:off x="7906123" y="5314517"/>
                  <a:ext cx="363240" cy="167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10" p14:bwMode="auto">
              <p14:nvContentPartPr>
                <p14:cNvPr id="35" name="墨迹 34"/>
                <p14:cNvContentPartPr/>
                <p14:nvPr/>
              </p14:nvContentPartPr>
              <p14:xfrm>
                <a:off x="8207083" y="5371397"/>
                <a:ext cx="109440" cy="217080"/>
              </p14:xfrm>
            </p:contentPart>
          </mc:Choice>
          <mc:Fallback xmlns="">
            <p:pic>
              <p:nvPicPr>
                <p:cNvPr id="35" name="墨迹 34"/>
              </p:nvPicPr>
              <p:blipFill>
                <a:blip r:embed="rId11"/>
              </p:blipFill>
              <p:spPr>
                <a:xfrm>
                  <a:off x="8207083" y="5371397"/>
                  <a:ext cx="109440" cy="21708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36" name="墨迹 35"/>
              <p14:cNvContentPartPr/>
              <p14:nvPr/>
            </p14:nvContentPartPr>
            <p14:xfrm>
              <a:off x="9542677" y="5834946"/>
              <a:ext cx="419400" cy="19188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13"/>
            </p:blipFill>
            <p:spPr>
              <a:xfrm>
                <a:off x="9542677" y="5834946"/>
                <a:ext cx="419400" cy="191880"/>
              </a:xfrm>
              <a:prstGeom prst="rect"/>
            </p:spPr>
          </p:pic>
        </mc:Fallback>
      </mc:AlternateContent>
      <p:grpSp>
        <p:nvGrpSpPr>
          <p:cNvPr id="47" name="组合 46"/>
          <p:cNvGrpSpPr/>
          <p:nvPr/>
        </p:nvGrpSpPr>
        <p:grpSpPr>
          <a:xfrm>
            <a:off x="9616117" y="5771226"/>
            <a:ext cx="960840" cy="758880"/>
            <a:chOff x="7925203" y="5742197"/>
            <a:chExt cx="960840" cy="75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r:id="rId14" p14:bwMode="auto">
              <p14:nvContentPartPr>
                <p14:cNvPr id="40" name="墨迹 39"/>
                <p14:cNvContentPartPr/>
                <p14:nvPr/>
              </p14:nvContentPartPr>
              <p14:xfrm>
                <a:off x="7925203" y="6297677"/>
                <a:ext cx="321480" cy="203400"/>
              </p14:xfrm>
            </p:contentPart>
          </mc:Choice>
          <mc:Fallback xmlns="">
            <p:pic>
              <p:nvPicPr>
                <p:cNvPr id="40" name="墨迹 39"/>
              </p:nvPicPr>
              <p:blipFill>
                <a:blip r:embed="rId15"/>
              </p:blipFill>
              <p:spPr>
                <a:xfrm>
                  <a:off x="7925203" y="6297677"/>
                  <a:ext cx="321480" cy="203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16" p14:bwMode="auto">
              <p14:nvContentPartPr>
                <p14:cNvPr id="41" name="墨迹 40"/>
                <p14:cNvContentPartPr/>
                <p14:nvPr/>
              </p14:nvContentPartPr>
              <p14:xfrm>
                <a:off x="8110603" y="6246557"/>
                <a:ext cx="169920" cy="217800"/>
              </p14:xfrm>
            </p:contentPart>
          </mc:Choice>
          <mc:Fallback xmlns="">
            <p:pic>
              <p:nvPicPr>
                <p:cNvPr id="41" name="墨迹 40"/>
              </p:nvPicPr>
              <p:blipFill>
                <a:blip r:embed="rId17"/>
              </p:blipFill>
              <p:spPr>
                <a:xfrm>
                  <a:off x="8110603" y="6246557"/>
                  <a:ext cx="169920" cy="217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18" p14:bwMode="auto">
              <p14:nvContentPartPr>
                <p14:cNvPr id="43" name="墨迹 42"/>
                <p14:cNvContentPartPr/>
                <p14:nvPr/>
              </p14:nvContentPartPr>
              <p14:xfrm>
                <a:off x="8453683" y="5770637"/>
                <a:ext cx="112680" cy="246960"/>
              </p14:xfrm>
            </p:contentPart>
          </mc:Choice>
          <mc:Fallback xmlns="">
            <p:pic>
              <p:nvPicPr>
                <p:cNvPr id="43" name="墨迹 42"/>
              </p:nvPicPr>
              <p:blipFill>
                <a:blip r:embed="rId19"/>
              </p:blipFill>
              <p:spPr>
                <a:xfrm>
                  <a:off x="8453683" y="5770637"/>
                  <a:ext cx="112680" cy="246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20" p14:bwMode="auto">
              <p14:nvContentPartPr>
                <p14:cNvPr id="44" name="墨迹 43"/>
                <p14:cNvContentPartPr/>
                <p14:nvPr/>
              </p14:nvContentPartPr>
              <p14:xfrm>
                <a:off x="8690923" y="5936597"/>
                <a:ext cx="11160" cy="20880"/>
              </p14:xfrm>
            </p:contentPart>
          </mc:Choice>
          <mc:Fallback xmlns="">
            <p:pic>
              <p:nvPicPr>
                <p:cNvPr id="44" name="墨迹 43"/>
              </p:nvPicPr>
              <p:blipFill>
                <a:blip r:embed="rId21"/>
              </p:blipFill>
              <p:spPr>
                <a:xfrm>
                  <a:off x="8690923" y="5936597"/>
                  <a:ext cx="11160" cy="20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22" p14:bwMode="auto">
              <p14:nvContentPartPr>
                <p14:cNvPr id="45" name="墨迹 44"/>
                <p14:cNvContentPartPr/>
                <p14:nvPr/>
              </p14:nvContentPartPr>
              <p14:xfrm>
                <a:off x="8724043" y="5759117"/>
                <a:ext cx="162000" cy="160200"/>
              </p14:xfrm>
            </p:contentPart>
          </mc:Choice>
          <mc:Fallback xmlns="">
            <p:pic>
              <p:nvPicPr>
                <p:cNvPr id="45" name="墨迹 44"/>
              </p:nvPicPr>
              <p:blipFill>
                <a:blip r:embed="rId23"/>
              </p:blipFill>
              <p:spPr>
                <a:xfrm>
                  <a:off x="8724043" y="5759117"/>
                  <a:ext cx="162000" cy="160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24" p14:bwMode="auto">
              <p14:nvContentPartPr>
                <p14:cNvPr id="46" name="墨迹 45"/>
                <p14:cNvContentPartPr/>
                <p14:nvPr/>
              </p14:nvContentPartPr>
              <p14:xfrm>
                <a:off x="8802523" y="5742197"/>
                <a:ext cx="47160" cy="441720"/>
              </p14:xfrm>
            </p:contentPart>
          </mc:Choice>
          <mc:Fallback xmlns="">
            <p:pic>
              <p:nvPicPr>
                <p:cNvPr id="46" name="墨迹 45"/>
              </p:nvPicPr>
              <p:blipFill>
                <a:blip r:embed="rId25"/>
              </p:blipFill>
              <p:spPr>
                <a:xfrm>
                  <a:off x="8802523" y="5742197"/>
                  <a:ext cx="47160" cy="441720"/>
                </a:xfrm>
                <a:prstGeom prst="rect"/>
              </p:spPr>
            </p:pic>
          </mc:Fallback>
        </mc:AlternateContent>
      </p:grpSp>
      <p:sp>
        <p:nvSpPr>
          <p:cNvPr id="48" name="箭头: 下 47"/>
          <p:cNvSpPr/>
          <p:nvPr/>
        </p:nvSpPr>
        <p:spPr>
          <a:xfrm>
            <a:off x="9078730" y="2333151"/>
            <a:ext cx="504054" cy="1228282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4" grpId="0" animBg="1"/>
      <p:bldP spid="15" grpId="0" animBg="1"/>
      <p:bldP spid="4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740503" y="450599"/>
            <a:ext cx="724910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2.3 </a:t>
            </a:r>
            <a:r>
              <a:rPr lang="zh-CN" altLang="en-US" sz="2800" dirty="0"/>
              <a:t>隐含波动率预测模型的构建与训练</a:t>
            </a:r>
            <a:r>
              <a:rPr lang="en-US" altLang="zh-CN" sz="2800" dirty="0"/>
              <a:t>---</a:t>
            </a:r>
            <a:r>
              <a:rPr lang="zh-CN" altLang="en-US" sz="2800" dirty="0"/>
              <a:t>优化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5558" y="1176533"/>
            <a:ext cx="4795283" cy="23132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573" y="1480409"/>
            <a:ext cx="4360852" cy="43543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536" y="4639034"/>
            <a:ext cx="1849827" cy="10802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363" y="4639034"/>
            <a:ext cx="1849827" cy="108029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2721" y="3489808"/>
            <a:ext cx="740248" cy="46809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4934" y="3945932"/>
            <a:ext cx="255821" cy="53341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7214" y="4433795"/>
            <a:ext cx="1431509" cy="58240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2721" y="4935470"/>
            <a:ext cx="1903293" cy="1877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108" y="1339968"/>
            <a:ext cx="2482008" cy="5067433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735299" y="450599"/>
            <a:ext cx="483337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2.4  </a:t>
            </a:r>
            <a:r>
              <a:rPr lang="zh-CN" altLang="en-US" sz="2800" dirty="0"/>
              <a:t>不同预测模型表现的对比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889" y="922165"/>
            <a:ext cx="6324991" cy="28441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09" y="2082341"/>
            <a:ext cx="8355004" cy="148593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2378" y="3873684"/>
            <a:ext cx="5769579" cy="29501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735299" y="450599"/>
            <a:ext cx="202010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3  </a:t>
            </a:r>
            <a:r>
              <a:rPr lang="zh-CN" altLang="en-US" sz="2800" dirty="0"/>
              <a:t>日程安排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1416" y="1245675"/>
            <a:ext cx="6871424" cy="51617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74713" y="2337878"/>
            <a:ext cx="5724644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感谢各位老师的观看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期待老师们的建议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1161377" y="545121"/>
            <a:ext cx="295275" cy="152400"/>
            <a:chOff x="3867150" y="1504950"/>
            <a:chExt cx="295275" cy="152400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3867150" y="1504950"/>
              <a:ext cx="295275" cy="0"/>
            </a:xfrm>
            <a:prstGeom prst="line">
              <a:avLst/>
            </a:prstGeom>
            <a:ln w="28575" cap="rnd">
              <a:solidFill>
                <a:schemeClr val="bg2">
                  <a:lumMod val="9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867150" y="1581150"/>
              <a:ext cx="295275" cy="0"/>
            </a:xfrm>
            <a:prstGeom prst="line">
              <a:avLst/>
            </a:prstGeom>
            <a:ln w="28575" cap="rnd">
              <a:solidFill>
                <a:schemeClr val="bg2">
                  <a:lumMod val="9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3867150" y="1657350"/>
              <a:ext cx="295275" cy="0"/>
            </a:xfrm>
            <a:prstGeom prst="line">
              <a:avLst/>
            </a:prstGeom>
            <a:ln w="28575" cap="rnd">
              <a:solidFill>
                <a:schemeClr val="bg2">
                  <a:lumMod val="9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4713" y="3398461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研究背景与现状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4713" y="2482009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ea typeface="时尚中黑简体" panose="01010104010101010101" pitchFamily="2" charset="-122"/>
              </a:rPr>
              <a:t>PART 01</a:t>
            </a:r>
            <a:endParaRPr lang="zh-CN" altLang="en-US" sz="4000" b="1" dirty="0">
              <a:solidFill>
                <a:schemeClr val="accent1"/>
              </a:solidFill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1740503" y="450599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</a:rPr>
              <a:t>1.</a:t>
            </a:r>
            <a:r>
              <a:rPr lang="zh-CN" altLang="en-US" sz="2800" b="1" dirty="0">
                <a:solidFill>
                  <a:schemeClr val="accent2"/>
                </a:solidFill>
              </a:rPr>
              <a:t>背景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740503" y="1446608"/>
            <a:ext cx="50214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</a:t>
            </a:r>
            <a:r>
              <a:rPr lang="zh-CN" altLang="en-US" b="1" dirty="0"/>
              <a:t>、上证</a:t>
            </a:r>
            <a:r>
              <a:rPr lang="en-US" altLang="zh-CN" b="1" dirty="0"/>
              <a:t>50ETF</a:t>
            </a:r>
            <a:r>
              <a:rPr lang="zh-CN" altLang="en-US" b="1" dirty="0"/>
              <a:t>期权</a:t>
            </a:r>
            <a:endParaRPr lang="en-US" altLang="zh-CN" b="1" dirty="0"/>
          </a:p>
          <a:p>
            <a:endParaRPr lang="en-US" altLang="zh-CN" dirty="0"/>
          </a:p>
          <a:p>
            <a:r>
              <a:rPr lang="en-US" altLang="zh-CN" dirty="0"/>
              <a:t>2015</a:t>
            </a:r>
            <a:r>
              <a:rPr lang="zh-CN" altLang="zh-CN" dirty="0"/>
              <a:t>年</a:t>
            </a:r>
            <a:r>
              <a:rPr lang="en-US" altLang="zh-CN" dirty="0"/>
              <a:t>2</a:t>
            </a:r>
            <a:r>
              <a:rPr lang="zh-CN" altLang="zh-CN" dirty="0"/>
              <a:t>月</a:t>
            </a:r>
            <a:r>
              <a:rPr lang="en-US" altLang="zh-CN" dirty="0"/>
              <a:t>9</a:t>
            </a:r>
            <a:r>
              <a:rPr lang="zh-CN" altLang="zh-CN" dirty="0"/>
              <a:t>日</a:t>
            </a:r>
            <a:r>
              <a:rPr lang="zh-CN" altLang="zh-CN" b="1" dirty="0"/>
              <a:t>中国第一支期权</a:t>
            </a:r>
            <a:r>
              <a:rPr lang="zh-CN" altLang="zh-CN" dirty="0"/>
              <a:t>——上证</a:t>
            </a:r>
            <a:r>
              <a:rPr lang="en-US" altLang="zh-CN" dirty="0"/>
              <a:t>50ETF</a:t>
            </a:r>
            <a:r>
              <a:rPr lang="zh-CN" altLang="zh-CN" dirty="0"/>
              <a:t>期权在上海证券交易所发行，就</a:t>
            </a:r>
            <a:r>
              <a:rPr lang="zh-CN" altLang="en-US" dirty="0"/>
              <a:t>上证</a:t>
            </a:r>
            <a:r>
              <a:rPr lang="en-US" altLang="zh-CN" dirty="0"/>
              <a:t>50ETF</a:t>
            </a:r>
            <a:r>
              <a:rPr lang="zh-CN" altLang="en-US" dirty="0"/>
              <a:t>期权的合约标的为“上证</a:t>
            </a:r>
            <a:r>
              <a:rPr lang="en-US" altLang="zh-CN" dirty="0"/>
              <a:t>50</a:t>
            </a:r>
            <a:r>
              <a:rPr lang="zh-CN" altLang="en-US" dirty="0"/>
              <a:t>交易型开放式指数证券投资基金”。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2</a:t>
            </a:r>
            <a:r>
              <a:rPr lang="zh-CN" altLang="en-US" b="1" dirty="0"/>
              <a:t>、隐含波动率</a:t>
            </a:r>
            <a:endParaRPr lang="zh-CN" altLang="zh-CN" b="1" dirty="0"/>
          </a:p>
          <a:p>
            <a:endParaRPr lang="en-US" altLang="zh-CN" dirty="0"/>
          </a:p>
          <a:p>
            <a:r>
              <a:rPr lang="zh-CN" altLang="en-US" b="1" dirty="0"/>
              <a:t>隐含波动率，就是对未来股价波动幅度的预期</a:t>
            </a:r>
            <a:endParaRPr lang="en-US" altLang="zh-CN" b="1" dirty="0"/>
          </a:p>
          <a:p>
            <a:r>
              <a:rPr lang="zh-CN" altLang="en-US" dirty="0"/>
              <a:t>隐含波动率都是由期权价格倒推出来的，它的高低反映了供需关系。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9584" y="973819"/>
            <a:ext cx="2792259" cy="1790747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1740504" y="450599"/>
            <a:ext cx="234740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</a:rPr>
              <a:t>2.</a:t>
            </a:r>
            <a:r>
              <a:rPr lang="zh-CN" altLang="en-US" sz="2800" b="1" dirty="0">
                <a:solidFill>
                  <a:schemeClr val="accent2"/>
                </a:solidFill>
              </a:rPr>
              <a:t>研究现状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740503" y="1446608"/>
            <a:ext cx="50214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b="1" dirty="0"/>
              <a:t>传统方法 </a:t>
            </a:r>
            <a:r>
              <a:rPr lang="zh-CN" altLang="zh-CN" dirty="0"/>
              <a:t>主要可以分为</a:t>
            </a:r>
            <a:r>
              <a:rPr lang="zh-CN" altLang="zh-CN" b="1" dirty="0"/>
              <a:t>确定性隐含波动率模型</a:t>
            </a:r>
            <a:r>
              <a:rPr lang="zh-CN" altLang="zh-CN" dirty="0"/>
              <a:t>与</a:t>
            </a:r>
            <a:r>
              <a:rPr lang="zh-CN" altLang="zh-CN" b="1" dirty="0"/>
              <a:t>随机隐含波动率</a:t>
            </a:r>
            <a:r>
              <a:rPr lang="zh-CN" altLang="zh-CN" dirty="0"/>
              <a:t>两个研究框架。比较适用于已趋成熟的国外期权市场，而这些模型在中国市场数据上的表现不尽如人意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zh-CN" b="1" dirty="0"/>
              <a:t>深度学习方法</a:t>
            </a:r>
            <a:r>
              <a:rPr lang="zh-CN" altLang="zh-CN" dirty="0"/>
              <a:t>近几年经历了飞速的发展</a:t>
            </a:r>
            <a:r>
              <a:rPr lang="zh-CN" altLang="en-US" dirty="0"/>
              <a:t>，在多方面都有不俗的表现；也有许多研究人员已经在金融领域采用深度学习方法</a:t>
            </a:r>
            <a:endParaRPr lang="en-US" altLang="zh-CN" dirty="0"/>
          </a:p>
          <a:p>
            <a:pPr lvl="1"/>
            <a:r>
              <a:rPr lang="en-US" altLang="zh-CN" dirty="0"/>
              <a:t>[1] </a:t>
            </a:r>
            <a:r>
              <a:rPr lang="zh-CN" altLang="zh-CN" dirty="0"/>
              <a:t>陈祥一</a:t>
            </a:r>
            <a:r>
              <a:rPr lang="en-US" altLang="zh-CN" dirty="0"/>
              <a:t>.</a:t>
            </a:r>
            <a:r>
              <a:rPr lang="zh-CN" altLang="zh-CN" dirty="0"/>
              <a:t>基于卷积神经网络的沪深</a:t>
            </a:r>
            <a:r>
              <a:rPr lang="en-US" altLang="zh-CN" dirty="0"/>
              <a:t>300</a:t>
            </a:r>
            <a:r>
              <a:rPr lang="zh-CN" altLang="zh-CN" dirty="0"/>
              <a:t>指数预测</a:t>
            </a:r>
            <a:r>
              <a:rPr lang="en-US" altLang="zh-CN" dirty="0"/>
              <a:t>[D].</a:t>
            </a:r>
            <a:r>
              <a:rPr lang="zh-CN" altLang="zh-CN" dirty="0"/>
              <a:t>硕士学位论文</a:t>
            </a:r>
            <a:r>
              <a:rPr lang="en-US" altLang="zh-CN" dirty="0"/>
              <a:t>.</a:t>
            </a:r>
            <a:r>
              <a:rPr lang="zh-CN" altLang="zh-CN" dirty="0"/>
              <a:t>北京邮电</a:t>
            </a:r>
            <a:endParaRPr lang="zh-CN" altLang="zh-CN" dirty="0"/>
          </a:p>
          <a:p>
            <a:pPr lvl="1"/>
            <a:r>
              <a:rPr lang="zh-CN" altLang="zh-CN" dirty="0"/>
              <a:t>大学</a:t>
            </a:r>
            <a:r>
              <a:rPr lang="en-US" altLang="zh-CN" dirty="0"/>
              <a:t>,2018.</a:t>
            </a:r>
            <a:endParaRPr lang="en-US" altLang="zh-CN" dirty="0"/>
          </a:p>
          <a:p>
            <a:pPr lvl="1"/>
            <a:r>
              <a:rPr lang="en-US" altLang="zh-CN" dirty="0"/>
              <a:t>[2] </a:t>
            </a:r>
            <a:r>
              <a:rPr lang="zh-CN" altLang="zh-CN" dirty="0"/>
              <a:t>王锦涛</a:t>
            </a:r>
            <a:r>
              <a:rPr lang="en-US" altLang="zh-CN" dirty="0"/>
              <a:t>. </a:t>
            </a:r>
            <a:r>
              <a:rPr lang="zh-CN" altLang="zh-CN" dirty="0"/>
              <a:t>基于</a:t>
            </a:r>
            <a:r>
              <a:rPr lang="en-US" altLang="zh-CN" dirty="0"/>
              <a:t> LSTM </a:t>
            </a:r>
            <a:r>
              <a:rPr lang="zh-CN" altLang="zh-CN" dirty="0"/>
              <a:t>混合模型的金融时间序列预测研究</a:t>
            </a:r>
            <a:r>
              <a:rPr lang="en-US" altLang="zh-CN" dirty="0"/>
              <a:t>[D].</a:t>
            </a:r>
            <a:r>
              <a:rPr lang="zh-CN" altLang="zh-CN" dirty="0"/>
              <a:t>郑州大学</a:t>
            </a:r>
            <a:r>
              <a:rPr lang="en-US" altLang="zh-CN" dirty="0"/>
              <a:t>,2019</a:t>
            </a:r>
            <a:endParaRPr lang="en-US" altLang="zh-CN" dirty="0"/>
          </a:p>
          <a:p>
            <a:pPr lvl="1"/>
            <a:r>
              <a:rPr lang="en-US" altLang="zh-CN" dirty="0"/>
              <a:t>[3] </a:t>
            </a:r>
            <a:r>
              <a:rPr lang="zh-CN" altLang="zh-CN" dirty="0"/>
              <a:t>陈蓉</a:t>
            </a:r>
            <a:r>
              <a:rPr lang="en-US" altLang="zh-CN" dirty="0"/>
              <a:t>,</a:t>
            </a:r>
            <a:r>
              <a:rPr lang="zh-CN" altLang="zh-CN" dirty="0"/>
              <a:t>赵永杰</a:t>
            </a:r>
            <a:r>
              <a:rPr lang="en-US" altLang="zh-CN" dirty="0"/>
              <a:t>.</a:t>
            </a:r>
            <a:r>
              <a:rPr lang="zh-CN" altLang="zh-CN" dirty="0"/>
              <a:t>隐含波动率曲面的预测研究</a:t>
            </a:r>
            <a:r>
              <a:rPr lang="en-US" altLang="zh-CN" dirty="0"/>
              <a:t>:</a:t>
            </a:r>
            <a:r>
              <a:rPr lang="zh-CN" altLang="zh-CN" dirty="0"/>
              <a:t>来自中国台湾市场的证据</a:t>
            </a:r>
            <a:r>
              <a:rPr lang="en-US" altLang="zh-CN" dirty="0"/>
              <a:t>[J].</a:t>
            </a:r>
            <a:r>
              <a:rPr lang="zh-CN" altLang="zh-CN" dirty="0"/>
              <a:t>系统</a:t>
            </a:r>
            <a:endParaRPr lang="zh-CN" altLang="zh-CN" dirty="0"/>
          </a:p>
          <a:p>
            <a:pPr lvl="1"/>
            <a:r>
              <a:rPr lang="zh-CN" altLang="zh-CN" dirty="0"/>
              <a:t>工程理论与实践</a:t>
            </a:r>
            <a:r>
              <a:rPr lang="en-US" altLang="zh-CN" dirty="0"/>
              <a:t>,2017,37(8):1949-1962.</a:t>
            </a:r>
            <a:endParaRPr lang="zh-CN" altLang="zh-CN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4714" y="3398461"/>
            <a:ext cx="446964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zh-CN" b="1" dirty="0"/>
              <a:t>课题研究内容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4713" y="2482009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ea typeface="时尚中黑简体" panose="01010104010101010101" pitchFamily="2" charset="-122"/>
              </a:rPr>
              <a:t>PART 02</a:t>
            </a:r>
            <a:endParaRPr lang="zh-CN" altLang="en-US" sz="4000" b="1" dirty="0">
              <a:solidFill>
                <a:schemeClr val="accent1"/>
              </a:solidFill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740503" y="45059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zh-CN" sz="2800" b="1" dirty="0"/>
              <a:t>课题研究内容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644" y="1054951"/>
            <a:ext cx="11369799" cy="5281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977" y="1045199"/>
            <a:ext cx="2476565" cy="5040218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740503" y="450599"/>
            <a:ext cx="653095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2.1 </a:t>
            </a:r>
            <a:r>
              <a:rPr lang="zh-CN" altLang="en-US" sz="2800" dirty="0"/>
              <a:t>上证</a:t>
            </a:r>
            <a:r>
              <a:rPr lang="en-US" altLang="zh-CN" sz="2800" dirty="0"/>
              <a:t>50ETF</a:t>
            </a:r>
            <a:r>
              <a:rPr lang="zh-CN" altLang="en-US" sz="2800" dirty="0"/>
              <a:t>期权</a:t>
            </a:r>
            <a:r>
              <a:rPr lang="zh-CN" altLang="zh-CN" sz="2800" dirty="0"/>
              <a:t>数据</a:t>
            </a:r>
            <a:r>
              <a:rPr lang="zh-CN" altLang="en-US" sz="2800" dirty="0"/>
              <a:t>的收集与</a:t>
            </a:r>
            <a:r>
              <a:rPr lang="zh-CN" altLang="zh-CN" sz="2800" dirty="0"/>
              <a:t>预处理</a:t>
            </a:r>
            <a:endParaRPr lang="zh-CN" altLang="zh-CN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303" y="1411069"/>
            <a:ext cx="3384944" cy="45518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409" y="1697515"/>
            <a:ext cx="3690354" cy="121923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73" y="2435652"/>
            <a:ext cx="11348654" cy="1986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740503" y="450599"/>
            <a:ext cx="653095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2.1 </a:t>
            </a:r>
            <a:r>
              <a:rPr lang="zh-CN" altLang="en-US" sz="2800" dirty="0"/>
              <a:t>上证</a:t>
            </a:r>
            <a:r>
              <a:rPr lang="en-US" altLang="zh-CN" sz="2800" dirty="0"/>
              <a:t>50ETF</a:t>
            </a:r>
            <a:r>
              <a:rPr lang="zh-CN" altLang="en-US" sz="2800" dirty="0"/>
              <a:t>期权</a:t>
            </a:r>
            <a:r>
              <a:rPr lang="zh-CN" altLang="zh-CN" sz="2800" dirty="0"/>
              <a:t>数据</a:t>
            </a:r>
            <a:r>
              <a:rPr lang="zh-CN" altLang="en-US" sz="2800" dirty="0"/>
              <a:t>的收集与</a:t>
            </a:r>
            <a:r>
              <a:rPr lang="zh-CN" altLang="zh-CN" sz="2800" dirty="0"/>
              <a:t>预处理</a:t>
            </a:r>
            <a:endParaRPr lang="zh-CN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4510" y="1242826"/>
            <a:ext cx="7625642" cy="50946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542" y="1603953"/>
            <a:ext cx="9421832" cy="458300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977" y="1045199"/>
            <a:ext cx="2476565" cy="50402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740503" y="450599"/>
            <a:ext cx="653095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2.1 </a:t>
            </a:r>
            <a:r>
              <a:rPr lang="zh-CN" altLang="en-US" sz="2800" dirty="0"/>
              <a:t>上证</a:t>
            </a:r>
            <a:r>
              <a:rPr lang="en-US" altLang="zh-CN" sz="2800" dirty="0"/>
              <a:t>50ETF</a:t>
            </a:r>
            <a:r>
              <a:rPr lang="zh-CN" altLang="en-US" sz="2800" dirty="0"/>
              <a:t>期权</a:t>
            </a:r>
            <a:r>
              <a:rPr lang="zh-CN" altLang="zh-CN" sz="2800" dirty="0"/>
              <a:t>数据</a:t>
            </a:r>
            <a:r>
              <a:rPr lang="zh-CN" altLang="en-US" sz="2800" dirty="0"/>
              <a:t>的收集与</a:t>
            </a:r>
            <a:r>
              <a:rPr lang="zh-CN" altLang="zh-CN" sz="2800" dirty="0"/>
              <a:t>预处理</a:t>
            </a:r>
            <a:endParaRPr lang="zh-CN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4510" y="1242826"/>
            <a:ext cx="7625642" cy="509464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959" y="2100934"/>
            <a:ext cx="6840019" cy="673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977" y="1045199"/>
            <a:ext cx="2476565" cy="50402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tags/tag1.xml><?xml version="1.0" encoding="utf-8"?>
<p:tagLst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2.xml><?xml version="1.0" encoding="utf-8"?>
<p:tagLst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3.xml><?xml version="1.0" encoding="utf-8"?>
<p:tagLst xmlns:p="http://schemas.openxmlformats.org/presentationml/2006/main">
  <p:tag name="ISPRING_PRESENTATION_TITLE" val="PowerPoint 演示文稿"/>
  <p:tag name="COMMONDATA" val="eyJoZGlkIjoiZDBmZTRjZWY3MmYwNWEwMzQ5YTQ1ZDg0M2YyNGNjYmQifQ==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90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F213B"/>
    </a:accent1>
    <a:accent2>
      <a:srgbClr val="595959"/>
    </a:accent2>
    <a:accent3>
      <a:srgbClr val="DF213B"/>
    </a:accent3>
    <a:accent4>
      <a:srgbClr val="595959"/>
    </a:accent4>
    <a:accent5>
      <a:srgbClr val="DF213B"/>
    </a:accent5>
    <a:accent6>
      <a:srgbClr val="595959"/>
    </a:accent6>
    <a:hlink>
      <a:srgbClr val="DF213B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765</Words>
  <Application>WPS 演示</Application>
  <PresentationFormat>宽屏</PresentationFormat>
  <Paragraphs>65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黑体</vt:lpstr>
      <vt:lpstr>Times New Roman</vt:lpstr>
      <vt:lpstr>时尚中黑简体</vt:lpstr>
      <vt:lpstr>Arial Unicode MS</vt:lpstr>
      <vt:lpstr>等线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Fan</cp:lastModifiedBy>
  <cp:revision>90</cp:revision>
  <dcterms:created xsi:type="dcterms:W3CDTF">2017-09-22T08:16:00Z</dcterms:created>
  <dcterms:modified xsi:type="dcterms:W3CDTF">2023-03-29T01:31:17Z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70D64B033AD24E7C86414E96AC01185E</vt:lpwstr>
  </property>
  <property fmtid="{D5CDD505-2E9C-101B-9397-08002B2CF9AE}" pid="3" name="KSOProductBuildVer">
    <vt:lpwstr>2052-11.1.0.13703</vt:lpwstr>
  </property>
</Properties>
</file>